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7" r:id="rId10"/>
    <p:sldId id="268" r:id="rId11"/>
    <p:sldId id="264" r:id="rId12"/>
    <p:sldId id="265"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0" d="100"/>
          <a:sy n="80" d="100"/>
        </p:scale>
        <p:origin x="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[IMDB_ANI.xlsx]Sheet2!PivotTable3</c:name>
    <c:fmtId val="6"/>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Top</a:t>
            </a:r>
            <a:r>
              <a:rPr lang="en-US" baseline="0" dirty="0"/>
              <a:t> 10 Genres</a:t>
            </a:r>
            <a:endParaRPr lang="en-US" dirty="0"/>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pivotFmt>
    </c:pivotFmts>
    <c:plotArea>
      <c:layout/>
      <c:pieChart>
        <c:varyColors val="1"/>
        <c:ser>
          <c:idx val="0"/>
          <c:order val="0"/>
          <c:tx>
            <c:strRef>
              <c:f>Sheet2!$L$1</c:f>
              <c:strCache>
                <c:ptCount val="1"/>
                <c:pt idx="0">
                  <c:v>Total</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1-226D-4480-AA8B-01F3C04C1302}"/>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3-226D-4480-AA8B-01F3C04C1302}"/>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5-226D-4480-AA8B-01F3C04C1302}"/>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7-226D-4480-AA8B-01F3C04C1302}"/>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9-226D-4480-AA8B-01F3C04C1302}"/>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B-226D-4480-AA8B-01F3C04C1302}"/>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D-226D-4480-AA8B-01F3C04C1302}"/>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F-226D-4480-AA8B-01F3C04C1302}"/>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11-226D-4480-AA8B-01F3C04C1302}"/>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13-226D-4480-AA8B-01F3C04C1302}"/>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Sheet2!$K$2:$K$12</c:f>
              <c:strCache>
                <c:ptCount val="10"/>
                <c:pt idx="0">
                  <c:v>Drama</c:v>
                </c:pt>
                <c:pt idx="1">
                  <c:v>Comedy</c:v>
                </c:pt>
                <c:pt idx="2">
                  <c:v>Thriller</c:v>
                </c:pt>
                <c:pt idx="3">
                  <c:v>Action</c:v>
                </c:pt>
                <c:pt idx="4">
                  <c:v>Romance</c:v>
                </c:pt>
                <c:pt idx="5">
                  <c:v>Adventure</c:v>
                </c:pt>
                <c:pt idx="6">
                  <c:v>Crime</c:v>
                </c:pt>
                <c:pt idx="7">
                  <c:v>Sci-Fi</c:v>
                </c:pt>
                <c:pt idx="8">
                  <c:v>Fantasy</c:v>
                </c:pt>
                <c:pt idx="9">
                  <c:v>Horror</c:v>
                </c:pt>
              </c:strCache>
            </c:strRef>
          </c:cat>
          <c:val>
            <c:numRef>
              <c:f>Sheet2!$L$2:$L$12</c:f>
              <c:numCache>
                <c:formatCode>General</c:formatCode>
                <c:ptCount val="10"/>
                <c:pt idx="0">
                  <c:v>2594</c:v>
                </c:pt>
                <c:pt idx="1">
                  <c:v>1872</c:v>
                </c:pt>
                <c:pt idx="2">
                  <c:v>1408</c:v>
                </c:pt>
                <c:pt idx="3">
                  <c:v>1153</c:v>
                </c:pt>
                <c:pt idx="4">
                  <c:v>1106</c:v>
                </c:pt>
                <c:pt idx="5">
                  <c:v>923</c:v>
                </c:pt>
                <c:pt idx="6">
                  <c:v>889</c:v>
                </c:pt>
                <c:pt idx="7">
                  <c:v>616</c:v>
                </c:pt>
                <c:pt idx="8">
                  <c:v>610</c:v>
                </c:pt>
                <c:pt idx="9">
                  <c:v>565</c:v>
                </c:pt>
              </c:numCache>
            </c:numRef>
          </c:val>
          <c:extLst>
            <c:ext xmlns:c16="http://schemas.microsoft.com/office/drawing/2014/chart" uri="{C3380CC4-5D6E-409C-BE32-E72D297353CC}">
              <c16:uniqueId val="{00000014-226D-4480-AA8B-01F3C04C1302}"/>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ayout>
        <c:manualLayout>
          <c:xMode val="edge"/>
          <c:yMode val="edge"/>
          <c:x val="0.72400352627677278"/>
          <c:y val="0.23147660881761944"/>
          <c:w val="0.1385918935705556"/>
          <c:h val="0.646316612931097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GB" sz="1400" dirty="0"/>
              <a:t>COUNT_OF_LANGUAGES</a:t>
            </a:r>
            <a:endParaRPr lang="en-IN" sz="1400" dirty="0"/>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7.6138183278322349E-2"/>
          <c:y val="0.14435398813784117"/>
          <c:w val="0.92209482406109733"/>
          <c:h val="0.69165253410957739"/>
        </c:manualLayout>
      </c:layout>
      <c:lineChart>
        <c:grouping val="standard"/>
        <c:varyColors val="0"/>
        <c:ser>
          <c:idx val="0"/>
          <c:order val="0"/>
          <c:spPr>
            <a:ln w="34925" cap="rnd">
              <a:solidFill>
                <a:schemeClr val="accent1"/>
              </a:solidFill>
              <a:round/>
            </a:ln>
            <a:effectLst>
              <a:outerShdw blurRad="57150" dist="19050" dir="5400000" algn="ctr" rotWithShape="0">
                <a:srgbClr val="000000">
                  <a:alpha val="63000"/>
                </a:srgbClr>
              </a:outerShdw>
            </a:effectLst>
          </c:spPr>
          <c:marker>
            <c:symbol val="none"/>
          </c:marker>
          <c:cat>
            <c:strRef>
              <c:f>Sheet5!$D$2:$D$46</c:f>
              <c:strCache>
                <c:ptCount val="45"/>
                <c:pt idx="0">
                  <c:v>English</c:v>
                </c:pt>
                <c:pt idx="1">
                  <c:v>Japanese</c:v>
                </c:pt>
                <c:pt idx="2">
                  <c:v>French</c:v>
                </c:pt>
                <c:pt idx="3">
                  <c:v>Aboriginal</c:v>
                </c:pt>
                <c:pt idx="4">
                  <c:v>Filipino</c:v>
                </c:pt>
                <c:pt idx="5">
                  <c:v>Hindi</c:v>
                </c:pt>
                <c:pt idx="6">
                  <c:v>Russian</c:v>
                </c:pt>
                <c:pt idx="7">
                  <c:v>Maya</c:v>
                </c:pt>
                <c:pt idx="8">
                  <c:v>Kazakh</c:v>
                </c:pt>
                <c:pt idx="9">
                  <c:v>Telugu</c:v>
                </c:pt>
                <c:pt idx="10">
                  <c:v>Cantonese</c:v>
                </c:pt>
                <c:pt idx="11">
                  <c:v>Icelandic</c:v>
                </c:pt>
                <c:pt idx="12">
                  <c:v>German</c:v>
                </c:pt>
                <c:pt idx="13">
                  <c:v>Aramaic</c:v>
                </c:pt>
                <c:pt idx="14">
                  <c:v>Italian</c:v>
                </c:pt>
                <c:pt idx="15">
                  <c:v>Dutch</c:v>
                </c:pt>
                <c:pt idx="16">
                  <c:v>Dari</c:v>
                </c:pt>
                <c:pt idx="17">
                  <c:v>Hebrew</c:v>
                </c:pt>
                <c:pt idx="18">
                  <c:v>Chinese</c:v>
                </c:pt>
                <c:pt idx="19">
                  <c:v>Mongolian</c:v>
                </c:pt>
                <c:pt idx="20">
                  <c:v>Swedish</c:v>
                </c:pt>
                <c:pt idx="21">
                  <c:v>Korean</c:v>
                </c:pt>
                <c:pt idx="22">
                  <c:v>Thai</c:v>
                </c:pt>
                <c:pt idx="23">
                  <c:v>Polish</c:v>
                </c:pt>
                <c:pt idx="24">
                  <c:v>Bosnian</c:v>
                </c:pt>
                <c:pt idx="25">
                  <c:v>None</c:v>
                </c:pt>
                <c:pt idx="26">
                  <c:v>Hungarian</c:v>
                </c:pt>
                <c:pt idx="27">
                  <c:v>Portuguese</c:v>
                </c:pt>
                <c:pt idx="28">
                  <c:v>Danish</c:v>
                </c:pt>
                <c:pt idx="29">
                  <c:v>Arabic</c:v>
                </c:pt>
                <c:pt idx="30">
                  <c:v>Norwegian</c:v>
                </c:pt>
                <c:pt idx="31">
                  <c:v>Czech</c:v>
                </c:pt>
                <c:pt idx="32">
                  <c:v>Kannada</c:v>
                </c:pt>
                <c:pt idx="33">
                  <c:v>Zulu</c:v>
                </c:pt>
                <c:pt idx="34">
                  <c:v>Panjabi</c:v>
                </c:pt>
                <c:pt idx="35">
                  <c:v>Tamil</c:v>
                </c:pt>
                <c:pt idx="36">
                  <c:v>Dzongkha</c:v>
                </c:pt>
                <c:pt idx="37">
                  <c:v>Vietnamese</c:v>
                </c:pt>
                <c:pt idx="38">
                  <c:v>Indonesian</c:v>
                </c:pt>
                <c:pt idx="39">
                  <c:v>Urdu</c:v>
                </c:pt>
                <c:pt idx="40">
                  <c:v>Romanian</c:v>
                </c:pt>
                <c:pt idx="41">
                  <c:v>Persian</c:v>
                </c:pt>
                <c:pt idx="42">
                  <c:v>Slovenian</c:v>
                </c:pt>
                <c:pt idx="43">
                  <c:v>Greek</c:v>
                </c:pt>
                <c:pt idx="44">
                  <c:v>Swahili</c:v>
                </c:pt>
              </c:strCache>
            </c:strRef>
          </c:cat>
          <c:val>
            <c:numRef>
              <c:f>Sheet5!$E$2:$E$46</c:f>
              <c:numCache>
                <c:formatCode>General</c:formatCode>
                <c:ptCount val="45"/>
                <c:pt idx="0">
                  <c:v>4704</c:v>
                </c:pt>
                <c:pt idx="1">
                  <c:v>18</c:v>
                </c:pt>
                <c:pt idx="2">
                  <c:v>73</c:v>
                </c:pt>
                <c:pt idx="3">
                  <c:v>2</c:v>
                </c:pt>
                <c:pt idx="4">
                  <c:v>1</c:v>
                </c:pt>
                <c:pt idx="5">
                  <c:v>28</c:v>
                </c:pt>
                <c:pt idx="6">
                  <c:v>11</c:v>
                </c:pt>
                <c:pt idx="7">
                  <c:v>1</c:v>
                </c:pt>
                <c:pt idx="8">
                  <c:v>1</c:v>
                </c:pt>
                <c:pt idx="9">
                  <c:v>1</c:v>
                </c:pt>
                <c:pt idx="10">
                  <c:v>11</c:v>
                </c:pt>
                <c:pt idx="11">
                  <c:v>2</c:v>
                </c:pt>
                <c:pt idx="12">
                  <c:v>19</c:v>
                </c:pt>
                <c:pt idx="13">
                  <c:v>1</c:v>
                </c:pt>
                <c:pt idx="14">
                  <c:v>11</c:v>
                </c:pt>
                <c:pt idx="15">
                  <c:v>4</c:v>
                </c:pt>
                <c:pt idx="16">
                  <c:v>2</c:v>
                </c:pt>
                <c:pt idx="17">
                  <c:v>5</c:v>
                </c:pt>
                <c:pt idx="18">
                  <c:v>3</c:v>
                </c:pt>
                <c:pt idx="19">
                  <c:v>1</c:v>
                </c:pt>
                <c:pt idx="20">
                  <c:v>5</c:v>
                </c:pt>
                <c:pt idx="21">
                  <c:v>8</c:v>
                </c:pt>
                <c:pt idx="22">
                  <c:v>3</c:v>
                </c:pt>
                <c:pt idx="23">
                  <c:v>4</c:v>
                </c:pt>
                <c:pt idx="24">
                  <c:v>1</c:v>
                </c:pt>
                <c:pt idx="25">
                  <c:v>2</c:v>
                </c:pt>
                <c:pt idx="26">
                  <c:v>1</c:v>
                </c:pt>
                <c:pt idx="27">
                  <c:v>8</c:v>
                </c:pt>
                <c:pt idx="28">
                  <c:v>5</c:v>
                </c:pt>
                <c:pt idx="29">
                  <c:v>5</c:v>
                </c:pt>
                <c:pt idx="30">
                  <c:v>4</c:v>
                </c:pt>
                <c:pt idx="31">
                  <c:v>1</c:v>
                </c:pt>
                <c:pt idx="32">
                  <c:v>1</c:v>
                </c:pt>
                <c:pt idx="33">
                  <c:v>2</c:v>
                </c:pt>
                <c:pt idx="34">
                  <c:v>1</c:v>
                </c:pt>
                <c:pt idx="35">
                  <c:v>1</c:v>
                </c:pt>
                <c:pt idx="36">
                  <c:v>1</c:v>
                </c:pt>
                <c:pt idx="37">
                  <c:v>1</c:v>
                </c:pt>
                <c:pt idx="38">
                  <c:v>2</c:v>
                </c:pt>
                <c:pt idx="39">
                  <c:v>1</c:v>
                </c:pt>
                <c:pt idx="40">
                  <c:v>2</c:v>
                </c:pt>
                <c:pt idx="41">
                  <c:v>4</c:v>
                </c:pt>
                <c:pt idx="42">
                  <c:v>1</c:v>
                </c:pt>
                <c:pt idx="43">
                  <c:v>1</c:v>
                </c:pt>
                <c:pt idx="44">
                  <c:v>1</c:v>
                </c:pt>
              </c:numCache>
            </c:numRef>
          </c:val>
          <c:smooth val="0"/>
          <c:extLst>
            <c:ext xmlns:c16="http://schemas.microsoft.com/office/drawing/2014/chart" uri="{C3380CC4-5D6E-409C-BE32-E72D297353CC}">
              <c16:uniqueId val="{00000000-6EA4-4DEE-AAED-000A0CA42623}"/>
            </c:ext>
          </c:extLst>
        </c:ser>
        <c:dLbls>
          <c:showLegendKey val="0"/>
          <c:showVal val="0"/>
          <c:showCatName val="0"/>
          <c:showSerName val="0"/>
          <c:showPercent val="0"/>
          <c:showBubbleSize val="0"/>
        </c:dLbls>
        <c:smooth val="0"/>
        <c:axId val="1040225520"/>
        <c:axId val="1040228880"/>
      </c:lineChart>
      <c:catAx>
        <c:axId val="1040225520"/>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040228880"/>
        <c:crosses val="autoZero"/>
        <c:auto val="1"/>
        <c:lblAlgn val="ctr"/>
        <c:lblOffset val="100"/>
        <c:noMultiLvlLbl val="0"/>
      </c:catAx>
      <c:valAx>
        <c:axId val="1040228880"/>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0402255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image1.jpeg>
</file>

<file path=ppt/media/image10.png>
</file>

<file path=ppt/media/image11.jpg>
</file>

<file path=ppt/media/image12.jpg>
</file>

<file path=ppt/media/image13.jpg>
</file>

<file path=ppt/media/image14.jpg>
</file>

<file path=ppt/media/image15.jpg>
</file>

<file path=ppt/media/image16.jpg>
</file>

<file path=ppt/media/image2.png>
</file>

<file path=ppt/media/image3.png>
</file>

<file path=ppt/media/image4.pn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3/4/2025</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3/4/2025</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hyperlink" Target="https://docs.google.com/spreadsheets/d/1ORPF144yoAaxHSUefqpj5ZPB0h-lit2F/edit?usp=drive_link&amp;ouid=100865564169059724511&amp;rtpof=true&amp;sd=true"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ja.wikipedia.org/wiki/Microsoft_Excel" TargetMode="External"/><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7.jpg"/><Relationship Id="rId1" Type="http://schemas.openxmlformats.org/officeDocument/2006/relationships/slideLayout" Target="../slideLayouts/slideLayout6.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6.xml"/><Relationship Id="rId4" Type="http://schemas.openxmlformats.org/officeDocument/2006/relationships/chart" Target="../charts/char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EDD99-AD08-3330-5694-9CA205D7A738}"/>
              </a:ext>
            </a:extLst>
          </p:cNvPr>
          <p:cNvSpPr>
            <a:spLocks noGrp="1"/>
          </p:cNvSpPr>
          <p:nvPr>
            <p:ph type="ctrTitle"/>
          </p:nvPr>
        </p:nvSpPr>
        <p:spPr>
          <a:xfrm>
            <a:off x="4295660" y="144893"/>
            <a:ext cx="7197726" cy="929762"/>
          </a:xfrm>
        </p:spPr>
        <p:txBody>
          <a:bodyPr>
            <a:normAutofit/>
          </a:bodyPr>
          <a:lstStyle/>
          <a:p>
            <a:r>
              <a:rPr lang="en-IN" sz="5400" b="1" i="0" dirty="0">
                <a:solidFill>
                  <a:srgbClr val="FFC000"/>
                </a:solidFill>
                <a:effectLst/>
                <a:latin typeface="Manrope"/>
              </a:rPr>
              <a:t>IMDB Movie Analysis</a:t>
            </a:r>
            <a:endParaRPr lang="en-IN" sz="5400" dirty="0">
              <a:solidFill>
                <a:srgbClr val="FFC000"/>
              </a:solidFill>
            </a:endParaRPr>
          </a:p>
        </p:txBody>
      </p:sp>
      <p:sp>
        <p:nvSpPr>
          <p:cNvPr id="3" name="Subtitle 2">
            <a:extLst>
              <a:ext uri="{FF2B5EF4-FFF2-40B4-BE49-F238E27FC236}">
                <a16:creationId xmlns:a16="http://schemas.microsoft.com/office/drawing/2014/main" id="{976BDAB7-410B-30FC-AB12-0DAC9D98C1F0}"/>
              </a:ext>
            </a:extLst>
          </p:cNvPr>
          <p:cNvSpPr>
            <a:spLocks noGrp="1"/>
          </p:cNvSpPr>
          <p:nvPr>
            <p:ph type="subTitle" idx="1"/>
          </p:nvPr>
        </p:nvSpPr>
        <p:spPr>
          <a:xfrm>
            <a:off x="9002598" y="1360166"/>
            <a:ext cx="2415374" cy="450219"/>
          </a:xfrm>
        </p:spPr>
        <p:txBody>
          <a:bodyPr>
            <a:noAutofit/>
          </a:bodyPr>
          <a:lstStyle/>
          <a:p>
            <a:r>
              <a:rPr lang="en-IN" sz="2400" b="1" i="0" dirty="0">
                <a:solidFill>
                  <a:srgbClr val="FFC000"/>
                </a:solidFill>
                <a:effectLst/>
                <a:latin typeface="Manrope"/>
              </a:rPr>
              <a:t>Final Project-1</a:t>
            </a:r>
            <a:endParaRPr lang="en-IN" sz="2400" dirty="0">
              <a:solidFill>
                <a:srgbClr val="FFC000"/>
              </a:solidFill>
            </a:endParaRPr>
          </a:p>
          <a:p>
            <a:endParaRPr lang="en-IN" sz="2400" dirty="0">
              <a:solidFill>
                <a:srgbClr val="FFC000"/>
              </a:solidFill>
            </a:endParaRPr>
          </a:p>
        </p:txBody>
      </p:sp>
      <p:pic>
        <p:nvPicPr>
          <p:cNvPr id="4" name="Picture 3">
            <a:extLst>
              <a:ext uri="{FF2B5EF4-FFF2-40B4-BE49-F238E27FC236}">
                <a16:creationId xmlns:a16="http://schemas.microsoft.com/office/drawing/2014/main" id="{5930E170-CC5A-927F-916A-CA51EC92E5A9}"/>
              </a:ext>
            </a:extLst>
          </p:cNvPr>
          <p:cNvPicPr>
            <a:picLocks noChangeAspect="1"/>
          </p:cNvPicPr>
          <p:nvPr/>
        </p:nvPicPr>
        <p:blipFill>
          <a:blip r:embed="rId2"/>
          <a:stretch>
            <a:fillRect/>
          </a:stretch>
        </p:blipFill>
        <p:spPr>
          <a:xfrm>
            <a:off x="188535" y="1585276"/>
            <a:ext cx="8889477" cy="5205710"/>
          </a:xfrm>
          <a:prstGeom prst="rect">
            <a:avLst/>
          </a:prstGeom>
        </p:spPr>
      </p:pic>
      <p:sp>
        <p:nvSpPr>
          <p:cNvPr id="6" name="TextBox 5">
            <a:extLst>
              <a:ext uri="{FF2B5EF4-FFF2-40B4-BE49-F238E27FC236}">
                <a16:creationId xmlns:a16="http://schemas.microsoft.com/office/drawing/2014/main" id="{B6B7E906-78F4-8B4F-A143-16F6C57492F0}"/>
              </a:ext>
            </a:extLst>
          </p:cNvPr>
          <p:cNvSpPr txBox="1"/>
          <p:nvPr/>
        </p:nvSpPr>
        <p:spPr>
          <a:xfrm>
            <a:off x="9575031" y="5954308"/>
            <a:ext cx="2133060" cy="400110"/>
          </a:xfrm>
          <a:prstGeom prst="rect">
            <a:avLst/>
          </a:prstGeom>
          <a:noFill/>
        </p:spPr>
        <p:txBody>
          <a:bodyPr wrap="square">
            <a:spAutoFit/>
          </a:bodyPr>
          <a:lstStyle/>
          <a:p>
            <a:r>
              <a:rPr lang="en-GB" sz="2000" b="1" dirty="0">
                <a:latin typeface="Manrope"/>
              </a:rPr>
              <a:t>B</a:t>
            </a:r>
            <a:r>
              <a:rPr lang="en-IN" sz="2000" b="1" dirty="0">
                <a:latin typeface="Manrope"/>
              </a:rPr>
              <a:t>y - Anindya Das</a:t>
            </a:r>
            <a:endParaRPr lang="en-IN" sz="2000" dirty="0"/>
          </a:p>
        </p:txBody>
      </p:sp>
    </p:spTree>
    <p:extLst>
      <p:ext uri="{BB962C8B-B14F-4D97-AF65-F5344CB8AC3E}">
        <p14:creationId xmlns:p14="http://schemas.microsoft.com/office/powerpoint/2010/main" val="335232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E12D2D-430F-ECC8-186B-191B3E7794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A39D25-5FA0-F621-F3F5-83841CA15909}"/>
              </a:ext>
            </a:extLst>
          </p:cNvPr>
          <p:cNvSpPr>
            <a:spLocks noGrp="1"/>
          </p:cNvSpPr>
          <p:nvPr>
            <p:ph type="title"/>
          </p:nvPr>
        </p:nvSpPr>
        <p:spPr>
          <a:xfrm>
            <a:off x="685802" y="631793"/>
            <a:ext cx="5819774" cy="904875"/>
          </a:xfrm>
        </p:spPr>
        <p:txBody>
          <a:bodyPr>
            <a:normAutofit/>
          </a:bodyPr>
          <a:lstStyle/>
          <a:p>
            <a:r>
              <a:rPr lang="en-IN" sz="4400" b="1" i="0" dirty="0">
                <a:solidFill>
                  <a:srgbClr val="FFC000"/>
                </a:solidFill>
                <a:effectLst/>
                <a:latin typeface="+mn-lt"/>
              </a:rPr>
              <a:t>Budget Analysis: </a:t>
            </a:r>
            <a:endParaRPr lang="en-IN" sz="4400" dirty="0">
              <a:solidFill>
                <a:srgbClr val="FFC000"/>
              </a:solidFill>
              <a:latin typeface="+mn-lt"/>
            </a:endParaRPr>
          </a:p>
        </p:txBody>
      </p:sp>
      <p:sp>
        <p:nvSpPr>
          <p:cNvPr id="4" name="TextBox 3">
            <a:extLst>
              <a:ext uri="{FF2B5EF4-FFF2-40B4-BE49-F238E27FC236}">
                <a16:creationId xmlns:a16="http://schemas.microsoft.com/office/drawing/2014/main" id="{846176C6-0118-B9DB-E75B-EA5E01F7BE81}"/>
              </a:ext>
            </a:extLst>
          </p:cNvPr>
          <p:cNvSpPr txBox="1"/>
          <p:nvPr/>
        </p:nvSpPr>
        <p:spPr>
          <a:xfrm>
            <a:off x="685802" y="1406357"/>
            <a:ext cx="6096000" cy="707886"/>
          </a:xfrm>
          <a:prstGeom prst="rect">
            <a:avLst/>
          </a:prstGeom>
          <a:noFill/>
        </p:spPr>
        <p:txBody>
          <a:bodyPr wrap="square">
            <a:spAutoFit/>
          </a:bodyPr>
          <a:lstStyle/>
          <a:p>
            <a:r>
              <a:rPr lang="en-GB" sz="2000" b="0" i="0" dirty="0">
                <a:effectLst/>
              </a:rPr>
              <a:t>Explore the relationship between movie budgets and their financial success.</a:t>
            </a:r>
            <a:endParaRPr lang="en-IN" sz="2000" dirty="0"/>
          </a:p>
        </p:txBody>
      </p:sp>
      <p:sp>
        <p:nvSpPr>
          <p:cNvPr id="6" name="TextBox 5">
            <a:extLst>
              <a:ext uri="{FF2B5EF4-FFF2-40B4-BE49-F238E27FC236}">
                <a16:creationId xmlns:a16="http://schemas.microsoft.com/office/drawing/2014/main" id="{C552B2BA-8E92-B82A-8EDB-C7007864E922}"/>
              </a:ext>
            </a:extLst>
          </p:cNvPr>
          <p:cNvSpPr txBox="1"/>
          <p:nvPr/>
        </p:nvSpPr>
        <p:spPr>
          <a:xfrm>
            <a:off x="685802" y="2114243"/>
            <a:ext cx="6096000" cy="1015663"/>
          </a:xfrm>
          <a:prstGeom prst="rect">
            <a:avLst/>
          </a:prstGeom>
          <a:noFill/>
        </p:spPr>
        <p:txBody>
          <a:bodyPr wrap="square">
            <a:spAutoFit/>
          </a:bodyPr>
          <a:lstStyle/>
          <a:p>
            <a:pPr algn="l"/>
            <a:r>
              <a:rPr lang="en-GB" sz="2000" b="1" i="0" dirty="0">
                <a:solidFill>
                  <a:srgbClr val="FFC000"/>
                </a:solidFill>
                <a:effectLst/>
              </a:rPr>
              <a:t>Task: </a:t>
            </a:r>
            <a:r>
              <a:rPr lang="en-GB" sz="2000" i="0" dirty="0" err="1">
                <a:effectLst/>
              </a:rPr>
              <a:t>Analyze</a:t>
            </a:r>
            <a:r>
              <a:rPr lang="en-GB" sz="2000" i="0" dirty="0">
                <a:effectLst/>
              </a:rPr>
              <a:t> the correlation between movie budgets and gross earnings, and identify the movies with the highest profit margin.</a:t>
            </a:r>
          </a:p>
        </p:txBody>
      </p:sp>
      <p:pic>
        <p:nvPicPr>
          <p:cNvPr id="7" name="Picture 6">
            <a:extLst>
              <a:ext uri="{FF2B5EF4-FFF2-40B4-BE49-F238E27FC236}">
                <a16:creationId xmlns:a16="http://schemas.microsoft.com/office/drawing/2014/main" id="{FF198DD5-1830-B622-3AD7-D55271D08CA5}"/>
              </a:ext>
            </a:extLst>
          </p:cNvPr>
          <p:cNvPicPr>
            <a:picLocks noChangeAspect="1"/>
          </p:cNvPicPr>
          <p:nvPr/>
        </p:nvPicPr>
        <p:blipFill>
          <a:blip r:embed="rId2"/>
          <a:stretch>
            <a:fillRect/>
          </a:stretch>
        </p:blipFill>
        <p:spPr>
          <a:xfrm>
            <a:off x="6505576" y="1209368"/>
            <a:ext cx="5494492" cy="5240593"/>
          </a:xfrm>
          <a:prstGeom prst="rect">
            <a:avLst/>
          </a:prstGeom>
        </p:spPr>
      </p:pic>
      <p:pic>
        <p:nvPicPr>
          <p:cNvPr id="10" name="Picture 9">
            <a:extLst>
              <a:ext uri="{FF2B5EF4-FFF2-40B4-BE49-F238E27FC236}">
                <a16:creationId xmlns:a16="http://schemas.microsoft.com/office/drawing/2014/main" id="{FF5325A7-A4CF-E60F-1A32-83BC56601410}"/>
              </a:ext>
            </a:extLst>
          </p:cNvPr>
          <p:cNvPicPr>
            <a:picLocks noChangeAspect="1"/>
          </p:cNvPicPr>
          <p:nvPr/>
        </p:nvPicPr>
        <p:blipFill>
          <a:blip r:embed="rId3"/>
          <a:stretch>
            <a:fillRect/>
          </a:stretch>
        </p:blipFill>
        <p:spPr>
          <a:xfrm>
            <a:off x="775503" y="3776687"/>
            <a:ext cx="4983989" cy="1015663"/>
          </a:xfrm>
          <a:prstGeom prst="rect">
            <a:avLst/>
          </a:prstGeom>
        </p:spPr>
      </p:pic>
    </p:spTree>
    <p:extLst>
      <p:ext uri="{BB962C8B-B14F-4D97-AF65-F5344CB8AC3E}">
        <p14:creationId xmlns:p14="http://schemas.microsoft.com/office/powerpoint/2010/main" val="41093250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B79F7-24AF-400F-7F4B-3D80F1F3C238}"/>
              </a:ext>
            </a:extLst>
          </p:cNvPr>
          <p:cNvSpPr>
            <a:spLocks noGrp="1"/>
          </p:cNvSpPr>
          <p:nvPr>
            <p:ph type="title"/>
          </p:nvPr>
        </p:nvSpPr>
        <p:spPr>
          <a:xfrm>
            <a:off x="1143002" y="600075"/>
            <a:ext cx="3060288" cy="806245"/>
          </a:xfrm>
        </p:spPr>
        <p:txBody>
          <a:bodyPr>
            <a:noAutofit/>
          </a:bodyPr>
          <a:lstStyle/>
          <a:p>
            <a:r>
              <a:rPr lang="en-IN" sz="4400" b="1" i="0" dirty="0">
                <a:solidFill>
                  <a:srgbClr val="FFC000"/>
                </a:solidFill>
                <a:effectLst/>
                <a:latin typeface="+mn-lt"/>
              </a:rPr>
              <a:t>Insights</a:t>
            </a:r>
            <a:endParaRPr lang="en-IN" sz="4400" dirty="0">
              <a:solidFill>
                <a:srgbClr val="FFC000"/>
              </a:solidFill>
              <a:latin typeface="+mn-lt"/>
            </a:endParaRPr>
          </a:p>
        </p:txBody>
      </p:sp>
      <p:sp>
        <p:nvSpPr>
          <p:cNvPr id="4" name="TextBox 3">
            <a:extLst>
              <a:ext uri="{FF2B5EF4-FFF2-40B4-BE49-F238E27FC236}">
                <a16:creationId xmlns:a16="http://schemas.microsoft.com/office/drawing/2014/main" id="{A4531744-67B1-8E2B-E730-958077F53E83}"/>
              </a:ext>
            </a:extLst>
          </p:cNvPr>
          <p:cNvSpPr txBox="1"/>
          <p:nvPr/>
        </p:nvSpPr>
        <p:spPr>
          <a:xfrm>
            <a:off x="1197384" y="1611184"/>
            <a:ext cx="10242141" cy="4646741"/>
          </a:xfrm>
          <a:prstGeom prst="rect">
            <a:avLst/>
          </a:prstGeom>
          <a:noFill/>
        </p:spPr>
        <p:txBody>
          <a:bodyPr wrap="square">
            <a:spAutoFit/>
          </a:bodyPr>
          <a:lstStyle/>
          <a:p>
            <a:pPr marL="342900" indent="-342900">
              <a:lnSpc>
                <a:spcPct val="150000"/>
              </a:lnSpc>
              <a:buFont typeface="+mj-lt"/>
              <a:buAutoNum type="arabicPeriod"/>
            </a:pPr>
            <a:r>
              <a:rPr lang="en-GB" sz="2000" dirty="0"/>
              <a:t>The Most common movie genres from the dataset are Drama, Comedy, Thriller, and Action.</a:t>
            </a:r>
          </a:p>
          <a:p>
            <a:pPr marL="342900" indent="-342900">
              <a:lnSpc>
                <a:spcPct val="150000"/>
              </a:lnSpc>
              <a:buFont typeface="+mj-lt"/>
              <a:buAutoNum type="arabicPeriod"/>
            </a:pPr>
            <a:r>
              <a:rPr lang="en-GB" sz="2000" dirty="0"/>
              <a:t>The average duration of a movie is 107 minutes. </a:t>
            </a:r>
          </a:p>
          <a:p>
            <a:pPr marL="342900" indent="-342900">
              <a:lnSpc>
                <a:spcPct val="150000"/>
              </a:lnSpc>
              <a:buFont typeface="+mj-lt"/>
              <a:buAutoNum type="arabicPeriod"/>
            </a:pPr>
            <a:r>
              <a:rPr lang="en-GB" sz="2000" dirty="0"/>
              <a:t>The Most common languages used in the movies are English, French, Spanish, Mandarin, and German. </a:t>
            </a:r>
          </a:p>
          <a:p>
            <a:pPr marL="342900" indent="-342900">
              <a:lnSpc>
                <a:spcPct val="150000"/>
              </a:lnSpc>
              <a:buFont typeface="+mj-lt"/>
              <a:buAutoNum type="arabicPeriod"/>
            </a:pPr>
            <a:r>
              <a:rPr lang="en-GB" sz="2000" dirty="0"/>
              <a:t>I have identified that John Blanchard, </a:t>
            </a:r>
            <a:r>
              <a:rPr lang="en-GB" sz="2000" dirty="0" err="1"/>
              <a:t>Sadyk</a:t>
            </a:r>
            <a:r>
              <a:rPr lang="en-GB" sz="2000" dirty="0"/>
              <a:t> Sher-Niyaz, Mitchell Altieri, Cary Bell, Mike </a:t>
            </a:r>
            <a:r>
              <a:rPr lang="en-GB" sz="2000" dirty="0" err="1"/>
              <a:t>Mayhall</a:t>
            </a:r>
            <a:r>
              <a:rPr lang="en-GB" sz="2000" dirty="0"/>
              <a:t>, Charles Chaplin, Damien Chazelle, Ron Fricke, Raja Menon, and Majid Majidi are the top 10 directors with average IMDb score &gt;=8.5.</a:t>
            </a:r>
          </a:p>
          <a:p>
            <a:pPr marL="342900" indent="-342900">
              <a:lnSpc>
                <a:spcPct val="150000"/>
              </a:lnSpc>
              <a:buFont typeface="+mj-lt"/>
              <a:buAutoNum type="arabicPeriod"/>
            </a:pPr>
            <a:r>
              <a:rPr lang="en-GB" sz="2000" dirty="0"/>
              <a:t>The Top with the highest profits are Avatar, Jurassic World, Titanic, Star Wars: Episode IV – A New Hope, and E.T. The Extra-Terrestrial. The Correlation between budget and gross is positive. </a:t>
            </a:r>
          </a:p>
        </p:txBody>
      </p:sp>
    </p:spTree>
    <p:extLst>
      <p:ext uri="{BB962C8B-B14F-4D97-AF65-F5344CB8AC3E}">
        <p14:creationId xmlns:p14="http://schemas.microsoft.com/office/powerpoint/2010/main" val="4271231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7A137-2005-C1B9-D48D-551043603B41}"/>
              </a:ext>
            </a:extLst>
          </p:cNvPr>
          <p:cNvSpPr>
            <a:spLocks noGrp="1"/>
          </p:cNvSpPr>
          <p:nvPr>
            <p:ph type="title"/>
          </p:nvPr>
        </p:nvSpPr>
        <p:spPr>
          <a:xfrm>
            <a:off x="3886202" y="628650"/>
            <a:ext cx="4276724" cy="1456267"/>
          </a:xfrm>
        </p:spPr>
        <p:txBody>
          <a:bodyPr>
            <a:normAutofit/>
          </a:bodyPr>
          <a:lstStyle/>
          <a:p>
            <a:r>
              <a:rPr lang="en-GB" sz="5400" b="1" dirty="0">
                <a:solidFill>
                  <a:srgbClr val="FFC000"/>
                </a:solidFill>
                <a:latin typeface="+mn-lt"/>
              </a:rPr>
              <a:t>Conclusion</a:t>
            </a:r>
            <a:endParaRPr lang="en-IN" sz="5400" b="1" dirty="0">
              <a:solidFill>
                <a:srgbClr val="FFC000"/>
              </a:solidFill>
              <a:latin typeface="+mn-lt"/>
            </a:endParaRPr>
          </a:p>
        </p:txBody>
      </p:sp>
      <p:sp>
        <p:nvSpPr>
          <p:cNvPr id="4" name="TextBox 3">
            <a:extLst>
              <a:ext uri="{FF2B5EF4-FFF2-40B4-BE49-F238E27FC236}">
                <a16:creationId xmlns:a16="http://schemas.microsoft.com/office/drawing/2014/main" id="{A7E582D1-77A9-1015-7007-C590B9ED7ECB}"/>
              </a:ext>
            </a:extLst>
          </p:cNvPr>
          <p:cNvSpPr txBox="1"/>
          <p:nvPr/>
        </p:nvSpPr>
        <p:spPr>
          <a:xfrm>
            <a:off x="1600201" y="2094352"/>
            <a:ext cx="3009899" cy="461665"/>
          </a:xfrm>
          <a:prstGeom prst="rect">
            <a:avLst/>
          </a:prstGeom>
          <a:noFill/>
        </p:spPr>
        <p:txBody>
          <a:bodyPr wrap="square">
            <a:spAutoFit/>
          </a:bodyPr>
          <a:lstStyle/>
          <a:p>
            <a:r>
              <a:rPr lang="en-GB" sz="2400" b="1" dirty="0">
                <a:solidFill>
                  <a:srgbClr val="FFC000"/>
                </a:solidFill>
              </a:rPr>
              <a:t>Dataset with Analysis:</a:t>
            </a:r>
            <a:r>
              <a:rPr lang="en-GB" sz="2400" dirty="0"/>
              <a:t> </a:t>
            </a:r>
            <a:endParaRPr lang="en-IN" sz="2400" dirty="0"/>
          </a:p>
        </p:txBody>
      </p:sp>
      <p:sp>
        <p:nvSpPr>
          <p:cNvPr id="9" name="TextBox 8">
            <a:extLst>
              <a:ext uri="{FF2B5EF4-FFF2-40B4-BE49-F238E27FC236}">
                <a16:creationId xmlns:a16="http://schemas.microsoft.com/office/drawing/2014/main" id="{F6EC7F5A-C9D1-E732-B928-C415F6D6ED5F}"/>
              </a:ext>
            </a:extLst>
          </p:cNvPr>
          <p:cNvSpPr txBox="1"/>
          <p:nvPr/>
        </p:nvSpPr>
        <p:spPr>
          <a:xfrm>
            <a:off x="1600200" y="2828835"/>
            <a:ext cx="9601199" cy="646331"/>
          </a:xfrm>
          <a:prstGeom prst="rect">
            <a:avLst/>
          </a:prstGeom>
          <a:noFill/>
        </p:spPr>
        <p:txBody>
          <a:bodyPr wrap="square">
            <a:spAutoFit/>
          </a:bodyPr>
          <a:lstStyle/>
          <a:p>
            <a:r>
              <a:rPr lang="en-IN" dirty="0">
                <a:hlinkClick r:id="rId2"/>
              </a:rPr>
              <a:t>https://docs.google.com/spreadsheets/d/1ORPF144yoAaxHSUefqpj5ZPB0h-lit2F/edit?usp=drive_link&amp;ouid=100865564169059724511&amp;rtpof=true&amp;sd=true</a:t>
            </a:r>
            <a:endParaRPr lang="en-IN" dirty="0"/>
          </a:p>
        </p:txBody>
      </p:sp>
    </p:spTree>
    <p:extLst>
      <p:ext uri="{BB962C8B-B14F-4D97-AF65-F5344CB8AC3E}">
        <p14:creationId xmlns:p14="http://schemas.microsoft.com/office/powerpoint/2010/main" val="24115543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75B843-B396-0BEA-FBB4-B43C8EC3162C}"/>
              </a:ext>
            </a:extLst>
          </p:cNvPr>
          <p:cNvSpPr txBox="1"/>
          <p:nvPr/>
        </p:nvSpPr>
        <p:spPr>
          <a:xfrm>
            <a:off x="3705225" y="2463285"/>
            <a:ext cx="4524375" cy="1200329"/>
          </a:xfrm>
          <a:prstGeom prst="rect">
            <a:avLst/>
          </a:prstGeom>
          <a:noFill/>
        </p:spPr>
        <p:txBody>
          <a:bodyPr wrap="square">
            <a:spAutoFit/>
          </a:bodyPr>
          <a:lstStyle/>
          <a:p>
            <a:r>
              <a:rPr lang="en-GB" sz="7200" b="1" dirty="0">
                <a:solidFill>
                  <a:srgbClr val="FFC000"/>
                </a:solidFill>
                <a:latin typeface="+mn-lt"/>
              </a:rPr>
              <a:t>Thank you!</a:t>
            </a:r>
            <a:endParaRPr lang="en-IN" sz="7200" dirty="0"/>
          </a:p>
        </p:txBody>
      </p:sp>
    </p:spTree>
    <p:extLst>
      <p:ext uri="{BB962C8B-B14F-4D97-AF65-F5344CB8AC3E}">
        <p14:creationId xmlns:p14="http://schemas.microsoft.com/office/powerpoint/2010/main" val="17102170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D95A9-D6CE-0400-2446-BD14675A7D1E}"/>
              </a:ext>
            </a:extLst>
          </p:cNvPr>
          <p:cNvSpPr>
            <a:spLocks noGrp="1"/>
          </p:cNvSpPr>
          <p:nvPr>
            <p:ph type="ctrTitle"/>
          </p:nvPr>
        </p:nvSpPr>
        <p:spPr>
          <a:xfrm>
            <a:off x="849000" y="722722"/>
            <a:ext cx="3409362" cy="956731"/>
          </a:xfrm>
          <a:noFill/>
        </p:spPr>
        <p:txBody>
          <a:bodyPr>
            <a:normAutofit fontScale="90000"/>
          </a:bodyPr>
          <a:lstStyle/>
          <a:p>
            <a:r>
              <a:rPr lang="en-GB" b="1" dirty="0">
                <a:solidFill>
                  <a:srgbClr val="FFC000"/>
                </a:solidFill>
                <a:latin typeface="+mn-lt"/>
              </a:rPr>
              <a:t>Description</a:t>
            </a:r>
            <a:endParaRPr lang="en-IN" b="1" dirty="0">
              <a:solidFill>
                <a:srgbClr val="FFC000"/>
              </a:solidFill>
              <a:latin typeface="+mn-lt"/>
            </a:endParaRPr>
          </a:p>
        </p:txBody>
      </p:sp>
      <p:sp>
        <p:nvSpPr>
          <p:cNvPr id="3" name="Subtitle 2">
            <a:extLst>
              <a:ext uri="{FF2B5EF4-FFF2-40B4-BE49-F238E27FC236}">
                <a16:creationId xmlns:a16="http://schemas.microsoft.com/office/drawing/2014/main" id="{4CB7727B-B9F0-4D45-81BB-A7B30D21EE56}"/>
              </a:ext>
            </a:extLst>
          </p:cNvPr>
          <p:cNvSpPr>
            <a:spLocks noGrp="1"/>
          </p:cNvSpPr>
          <p:nvPr>
            <p:ph type="subTitle" idx="1"/>
          </p:nvPr>
        </p:nvSpPr>
        <p:spPr>
          <a:xfrm>
            <a:off x="1182374" y="2137833"/>
            <a:ext cx="9361801" cy="3262842"/>
          </a:xfrm>
        </p:spPr>
        <p:txBody>
          <a:bodyPr>
            <a:noAutofit/>
          </a:bodyPr>
          <a:lstStyle/>
          <a:p>
            <a:pPr algn="l"/>
            <a:r>
              <a:rPr lang="en-GB" sz="2400" b="1" cap="none" dirty="0">
                <a:solidFill>
                  <a:srgbClr val="FFC000"/>
                </a:solidFill>
              </a:rPr>
              <a:t>Problem Statement: </a:t>
            </a:r>
            <a:r>
              <a:rPr lang="en-GB" sz="2400" cap="none" dirty="0"/>
              <a:t>The provided dataset relates to IMDB movies, and our goal is to explore the question: “What factors influence a movie's success on IMDB?" In this context, we define success as achieving high IMDB ratings. </a:t>
            </a:r>
            <a:r>
              <a:rPr lang="en-GB" sz="2400" cap="none" dirty="0" err="1"/>
              <a:t>Analyzing</a:t>
            </a:r>
            <a:r>
              <a:rPr lang="en-GB" sz="2400" cap="none" dirty="0"/>
              <a:t> this issue is vital for movie producers, directors, and investors, as it will help them identify the elements that contribute to a movie's success, enabling them to make well-informed decisions for their future projects.</a:t>
            </a:r>
            <a:endParaRPr lang="en-IN" sz="2400" cap="none" dirty="0"/>
          </a:p>
        </p:txBody>
      </p:sp>
    </p:spTree>
    <p:extLst>
      <p:ext uri="{BB962C8B-B14F-4D97-AF65-F5344CB8AC3E}">
        <p14:creationId xmlns:p14="http://schemas.microsoft.com/office/powerpoint/2010/main" val="2686575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322C851-FF65-F008-7B63-3C9462CB7A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1634C6-7785-0B1A-48EC-47412E7D7B4F}"/>
              </a:ext>
            </a:extLst>
          </p:cNvPr>
          <p:cNvSpPr>
            <a:spLocks noGrp="1"/>
          </p:cNvSpPr>
          <p:nvPr>
            <p:ph type="ctrTitle"/>
          </p:nvPr>
        </p:nvSpPr>
        <p:spPr>
          <a:xfrm>
            <a:off x="1343025" y="717023"/>
            <a:ext cx="3409949" cy="756706"/>
          </a:xfrm>
        </p:spPr>
        <p:txBody>
          <a:bodyPr>
            <a:noAutofit/>
          </a:bodyPr>
          <a:lstStyle/>
          <a:p>
            <a:r>
              <a:rPr lang="en-IN" sz="5400" b="1" dirty="0">
                <a:solidFill>
                  <a:srgbClr val="FFC000"/>
                </a:solidFill>
                <a:latin typeface="+mn-lt"/>
              </a:rPr>
              <a:t>Approach</a:t>
            </a:r>
          </a:p>
        </p:txBody>
      </p:sp>
      <p:sp>
        <p:nvSpPr>
          <p:cNvPr id="5" name="Subtitle 4">
            <a:extLst>
              <a:ext uri="{FF2B5EF4-FFF2-40B4-BE49-F238E27FC236}">
                <a16:creationId xmlns:a16="http://schemas.microsoft.com/office/drawing/2014/main" id="{C2E6E92D-54E6-2D9B-791D-7BDC4A2E276B}"/>
              </a:ext>
            </a:extLst>
          </p:cNvPr>
          <p:cNvSpPr txBox="1">
            <a:spLocks noGrp="1"/>
          </p:cNvSpPr>
          <p:nvPr>
            <p:ph type="subTitle" idx="1"/>
          </p:nvPr>
        </p:nvSpPr>
        <p:spPr>
          <a:xfrm>
            <a:off x="1524000" y="1890713"/>
            <a:ext cx="8658225" cy="1200329"/>
          </a:xfrm>
          <a:prstGeom prst="rect">
            <a:avLst/>
          </a:prstGeom>
          <a:noFill/>
        </p:spPr>
        <p:txBody>
          <a:bodyPr wrap="square">
            <a:spAutoFit/>
          </a:bodyPr>
          <a:lstStyle/>
          <a:p>
            <a:pPr algn="l"/>
            <a:r>
              <a:rPr lang="en-GB" sz="2400" b="1" cap="none" dirty="0">
                <a:solidFill>
                  <a:srgbClr val="FFC000"/>
                </a:solidFill>
              </a:rPr>
              <a:t>Data cleaning: </a:t>
            </a:r>
            <a:r>
              <a:rPr lang="en-GB" sz="2400" cap="none" dirty="0"/>
              <a:t>this step involves preparing the data for analysis by addressing missing values, eliminating duplicates, converting data types if needed, and potentially performing feature engineering.</a:t>
            </a:r>
            <a:endParaRPr lang="en-IN" sz="2400" cap="none" dirty="0"/>
          </a:p>
        </p:txBody>
      </p:sp>
      <p:sp>
        <p:nvSpPr>
          <p:cNvPr id="6" name="TextBox 5">
            <a:extLst>
              <a:ext uri="{FF2B5EF4-FFF2-40B4-BE49-F238E27FC236}">
                <a16:creationId xmlns:a16="http://schemas.microsoft.com/office/drawing/2014/main" id="{83FA4072-6099-F39F-332A-558F548EB457}"/>
              </a:ext>
            </a:extLst>
          </p:cNvPr>
          <p:cNvSpPr txBox="1"/>
          <p:nvPr/>
        </p:nvSpPr>
        <p:spPr>
          <a:xfrm>
            <a:off x="1524000" y="3429000"/>
            <a:ext cx="9163050" cy="1200329"/>
          </a:xfrm>
          <a:prstGeom prst="rect">
            <a:avLst/>
          </a:prstGeom>
          <a:noFill/>
        </p:spPr>
        <p:txBody>
          <a:bodyPr wrap="square">
            <a:spAutoFit/>
          </a:bodyPr>
          <a:lstStyle/>
          <a:p>
            <a:r>
              <a:rPr lang="en-GB" sz="2400" b="1" dirty="0">
                <a:solidFill>
                  <a:srgbClr val="FFC000"/>
                </a:solidFill>
              </a:rPr>
              <a:t>Data Analysis: </a:t>
            </a:r>
            <a:r>
              <a:rPr lang="en-GB" sz="2400" dirty="0"/>
              <a:t>In this section, </a:t>
            </a:r>
            <a:r>
              <a:rPr lang="en-GB" sz="2400" dirty="0" err="1"/>
              <a:t>analyze</a:t>
            </a:r>
            <a:r>
              <a:rPr lang="en-GB" sz="2400" dirty="0"/>
              <a:t> the data to understand the relationships between variables like genre, director, budget, year of release, and actors in relation to movie ratings.</a:t>
            </a:r>
            <a:endParaRPr lang="en-IN" sz="2400" dirty="0"/>
          </a:p>
        </p:txBody>
      </p:sp>
    </p:spTree>
    <p:extLst>
      <p:ext uri="{BB962C8B-B14F-4D97-AF65-F5344CB8AC3E}">
        <p14:creationId xmlns:p14="http://schemas.microsoft.com/office/powerpoint/2010/main" val="3714596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3B4A1-E556-D3AE-1FC5-453EE2487B1C}"/>
              </a:ext>
            </a:extLst>
          </p:cNvPr>
          <p:cNvSpPr>
            <a:spLocks noGrp="1"/>
          </p:cNvSpPr>
          <p:nvPr>
            <p:ph type="title"/>
          </p:nvPr>
        </p:nvSpPr>
        <p:spPr>
          <a:xfrm>
            <a:off x="1295400" y="584705"/>
            <a:ext cx="5410199" cy="1456267"/>
          </a:xfrm>
        </p:spPr>
        <p:txBody>
          <a:bodyPr>
            <a:normAutofit/>
          </a:bodyPr>
          <a:lstStyle/>
          <a:p>
            <a:r>
              <a:rPr lang="en-IN" sz="5400" b="1" i="0" dirty="0">
                <a:solidFill>
                  <a:srgbClr val="FFC000"/>
                </a:solidFill>
                <a:effectLst/>
                <a:latin typeface="Manrope"/>
              </a:rPr>
              <a:t>Tech-Stack Used</a:t>
            </a:r>
            <a:endParaRPr lang="en-IN" sz="5400" dirty="0">
              <a:solidFill>
                <a:srgbClr val="FFC000"/>
              </a:solidFill>
            </a:endParaRPr>
          </a:p>
        </p:txBody>
      </p:sp>
      <p:sp>
        <p:nvSpPr>
          <p:cNvPr id="4" name="Subtitle 2">
            <a:extLst>
              <a:ext uri="{FF2B5EF4-FFF2-40B4-BE49-F238E27FC236}">
                <a16:creationId xmlns:a16="http://schemas.microsoft.com/office/drawing/2014/main" id="{6561C69D-AE65-A40F-2544-415534EFCB3A}"/>
              </a:ext>
            </a:extLst>
          </p:cNvPr>
          <p:cNvSpPr txBox="1">
            <a:spLocks/>
          </p:cNvSpPr>
          <p:nvPr/>
        </p:nvSpPr>
        <p:spPr>
          <a:xfrm>
            <a:off x="1295400" y="2337168"/>
            <a:ext cx="9405027" cy="1901457"/>
          </a:xfrm>
          <a:prstGeom prst="rect">
            <a:avLst/>
          </a:prstGeom>
        </p:spPr>
        <p:txBody>
          <a:bodyPr anchor="ct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0" indent="0">
              <a:buNone/>
            </a:pPr>
            <a:r>
              <a:rPr lang="en-GB"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The primary tech stack for this project will be excel, which provides a comprehensive range of functions for data analysis and manipulation. It is ideal for exploratory data analysis and insights generation. Key features like formulas, pivot tables, and charts will be used for data cleaning, calculating statistics, identifying trends, and visualizing hiring data, all through a user-friendly interface.</a:t>
            </a:r>
            <a:endParaRPr lang="en-IN"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434BE882-79F5-35B9-131C-62E42F62661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199369" y="4958458"/>
            <a:ext cx="764629" cy="711742"/>
          </a:xfrm>
          <a:prstGeom prst="rect">
            <a:avLst/>
          </a:prstGeom>
        </p:spPr>
      </p:pic>
      <p:sp>
        <p:nvSpPr>
          <p:cNvPr id="6" name="TextBox 5">
            <a:extLst>
              <a:ext uri="{FF2B5EF4-FFF2-40B4-BE49-F238E27FC236}">
                <a16:creationId xmlns:a16="http://schemas.microsoft.com/office/drawing/2014/main" id="{A5405A00-D3A2-7612-7598-0DB4F3875D7C}"/>
              </a:ext>
            </a:extLst>
          </p:cNvPr>
          <p:cNvSpPr txBox="1"/>
          <p:nvPr/>
        </p:nvSpPr>
        <p:spPr>
          <a:xfrm>
            <a:off x="5366797" y="5083496"/>
            <a:ext cx="2410905" cy="461665"/>
          </a:xfrm>
          <a:prstGeom prst="rect">
            <a:avLst/>
          </a:prstGeom>
          <a:noFill/>
        </p:spPr>
        <p:txBody>
          <a:bodyPr wrap="square" anchor="ctr">
            <a:spAutoFit/>
          </a:bodyPr>
          <a:lstStyle/>
          <a:p>
            <a:r>
              <a:rPr lang="en-IN" sz="2400" dirty="0">
                <a:latin typeface="Calibri" panose="020F0502020204030204" pitchFamily="34" charset="0"/>
                <a:ea typeface="Calibri" panose="020F0502020204030204" pitchFamily="34" charset="0"/>
                <a:cs typeface="Calibri" panose="020F0502020204030204" pitchFamily="34" charset="0"/>
              </a:rPr>
              <a:t>Microsoft Excel</a:t>
            </a:r>
          </a:p>
        </p:txBody>
      </p:sp>
    </p:spTree>
    <p:extLst>
      <p:ext uri="{BB962C8B-B14F-4D97-AF65-F5344CB8AC3E}">
        <p14:creationId xmlns:p14="http://schemas.microsoft.com/office/powerpoint/2010/main" val="34065967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6B1F7-9735-0FF5-5BEA-1BCEECF5C052}"/>
              </a:ext>
            </a:extLst>
          </p:cNvPr>
          <p:cNvSpPr>
            <a:spLocks noGrp="1"/>
          </p:cNvSpPr>
          <p:nvPr>
            <p:ph type="title"/>
          </p:nvPr>
        </p:nvSpPr>
        <p:spPr>
          <a:xfrm>
            <a:off x="533402" y="152401"/>
            <a:ext cx="4743448" cy="646332"/>
          </a:xfrm>
        </p:spPr>
        <p:txBody>
          <a:bodyPr>
            <a:normAutofit/>
          </a:bodyPr>
          <a:lstStyle/>
          <a:p>
            <a:r>
              <a:rPr lang="en-IN" sz="2400" b="1" i="1" dirty="0">
                <a:solidFill>
                  <a:srgbClr val="FFC000"/>
                </a:solidFill>
                <a:effectLst/>
                <a:latin typeface="+mn-lt"/>
              </a:rPr>
              <a:t>Data Analytics Tasks:</a:t>
            </a:r>
            <a:endParaRPr lang="en-IN" sz="2400" i="1" dirty="0">
              <a:solidFill>
                <a:srgbClr val="FFC000"/>
              </a:solidFill>
              <a:latin typeface="+mn-lt"/>
            </a:endParaRPr>
          </a:p>
        </p:txBody>
      </p:sp>
      <p:sp>
        <p:nvSpPr>
          <p:cNvPr id="4" name="TextBox 3">
            <a:extLst>
              <a:ext uri="{FF2B5EF4-FFF2-40B4-BE49-F238E27FC236}">
                <a16:creationId xmlns:a16="http://schemas.microsoft.com/office/drawing/2014/main" id="{500FB51C-F0A1-7E31-FA71-65F6A6817707}"/>
              </a:ext>
            </a:extLst>
          </p:cNvPr>
          <p:cNvSpPr txBox="1"/>
          <p:nvPr/>
        </p:nvSpPr>
        <p:spPr>
          <a:xfrm>
            <a:off x="533402" y="967859"/>
            <a:ext cx="5448298" cy="769441"/>
          </a:xfrm>
          <a:prstGeom prst="rect">
            <a:avLst/>
          </a:prstGeom>
          <a:noFill/>
        </p:spPr>
        <p:txBody>
          <a:bodyPr wrap="square">
            <a:spAutoFit/>
          </a:bodyPr>
          <a:lstStyle/>
          <a:p>
            <a:r>
              <a:rPr lang="en-IN" sz="4400" b="1" i="0" dirty="0">
                <a:solidFill>
                  <a:srgbClr val="FFC000"/>
                </a:solidFill>
                <a:effectLst/>
              </a:rPr>
              <a:t>Movie Genre Analysis:</a:t>
            </a:r>
            <a:endParaRPr lang="en-IN" sz="4400" dirty="0">
              <a:solidFill>
                <a:srgbClr val="FFC000"/>
              </a:solidFill>
            </a:endParaRPr>
          </a:p>
        </p:txBody>
      </p:sp>
      <p:sp>
        <p:nvSpPr>
          <p:cNvPr id="6" name="TextBox 5">
            <a:extLst>
              <a:ext uri="{FF2B5EF4-FFF2-40B4-BE49-F238E27FC236}">
                <a16:creationId xmlns:a16="http://schemas.microsoft.com/office/drawing/2014/main" id="{FA302909-9898-F966-57D0-F262233986B8}"/>
              </a:ext>
            </a:extLst>
          </p:cNvPr>
          <p:cNvSpPr txBox="1"/>
          <p:nvPr/>
        </p:nvSpPr>
        <p:spPr>
          <a:xfrm>
            <a:off x="533401" y="1741050"/>
            <a:ext cx="7096123" cy="830997"/>
          </a:xfrm>
          <a:prstGeom prst="rect">
            <a:avLst/>
          </a:prstGeom>
          <a:noFill/>
        </p:spPr>
        <p:txBody>
          <a:bodyPr wrap="square">
            <a:spAutoFit/>
          </a:bodyPr>
          <a:lstStyle/>
          <a:p>
            <a:r>
              <a:rPr lang="en-GB" sz="2400" b="0" i="0" dirty="0" err="1">
                <a:effectLst/>
              </a:rPr>
              <a:t>Analyze</a:t>
            </a:r>
            <a:r>
              <a:rPr lang="en-GB" sz="2400" b="0" i="0" dirty="0">
                <a:effectLst/>
              </a:rPr>
              <a:t> the distribution of movie genres and their impact on the IMDB score.</a:t>
            </a:r>
            <a:endParaRPr lang="en-IN" sz="2400" dirty="0"/>
          </a:p>
        </p:txBody>
      </p:sp>
      <p:sp>
        <p:nvSpPr>
          <p:cNvPr id="8" name="TextBox 7">
            <a:extLst>
              <a:ext uri="{FF2B5EF4-FFF2-40B4-BE49-F238E27FC236}">
                <a16:creationId xmlns:a16="http://schemas.microsoft.com/office/drawing/2014/main" id="{AA3B9A06-A595-59E3-7D32-3120E0159C02}"/>
              </a:ext>
            </a:extLst>
          </p:cNvPr>
          <p:cNvSpPr txBox="1"/>
          <p:nvPr/>
        </p:nvSpPr>
        <p:spPr>
          <a:xfrm>
            <a:off x="533401" y="3819747"/>
            <a:ext cx="6953248" cy="1569660"/>
          </a:xfrm>
          <a:prstGeom prst="rect">
            <a:avLst/>
          </a:prstGeom>
          <a:noFill/>
        </p:spPr>
        <p:txBody>
          <a:bodyPr wrap="square">
            <a:spAutoFit/>
          </a:bodyPr>
          <a:lstStyle/>
          <a:p>
            <a:pPr algn="l"/>
            <a:r>
              <a:rPr lang="en-GB" sz="2400" b="1" i="0" dirty="0">
                <a:solidFill>
                  <a:srgbClr val="FFC000"/>
                </a:solidFill>
                <a:effectLst/>
              </a:rPr>
              <a:t>Task: </a:t>
            </a:r>
            <a:r>
              <a:rPr lang="en-GB" sz="2400" b="0" i="0" dirty="0">
                <a:effectLst/>
              </a:rPr>
              <a:t>Determine the most common genres of movies in the dataset. Then, for each genre, calculate descriptive statistics (mean, median, mode, range, variance, standard deviation) of the IMDB scores.</a:t>
            </a:r>
          </a:p>
        </p:txBody>
      </p:sp>
      <p:pic>
        <p:nvPicPr>
          <p:cNvPr id="10" name="Picture 9">
            <a:extLst>
              <a:ext uri="{FF2B5EF4-FFF2-40B4-BE49-F238E27FC236}">
                <a16:creationId xmlns:a16="http://schemas.microsoft.com/office/drawing/2014/main" id="{DA93C42C-5A7B-D9D4-7DCF-050216511788}"/>
              </a:ext>
            </a:extLst>
          </p:cNvPr>
          <p:cNvPicPr>
            <a:picLocks noChangeAspect="1"/>
          </p:cNvPicPr>
          <p:nvPr/>
        </p:nvPicPr>
        <p:blipFill>
          <a:blip r:embed="rId2"/>
          <a:stretch>
            <a:fillRect/>
          </a:stretch>
        </p:blipFill>
        <p:spPr>
          <a:xfrm>
            <a:off x="7629524" y="352239"/>
            <a:ext cx="3409951" cy="6153522"/>
          </a:xfrm>
          <a:prstGeom prst="rect">
            <a:avLst/>
          </a:prstGeom>
        </p:spPr>
      </p:pic>
    </p:spTree>
    <p:extLst>
      <p:ext uri="{BB962C8B-B14F-4D97-AF65-F5344CB8AC3E}">
        <p14:creationId xmlns:p14="http://schemas.microsoft.com/office/powerpoint/2010/main" val="1736096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AA780-FA65-F7CE-E5B6-5221D4BB2775}"/>
              </a:ext>
            </a:extLst>
          </p:cNvPr>
          <p:cNvSpPr>
            <a:spLocks noGrp="1"/>
          </p:cNvSpPr>
          <p:nvPr>
            <p:ph type="title"/>
          </p:nvPr>
        </p:nvSpPr>
        <p:spPr>
          <a:xfrm>
            <a:off x="1191046" y="837432"/>
            <a:ext cx="5046405" cy="1070025"/>
          </a:xfrm>
        </p:spPr>
        <p:txBody>
          <a:bodyPr>
            <a:normAutofit fontScale="90000"/>
          </a:bodyPr>
          <a:lstStyle/>
          <a:p>
            <a:r>
              <a:rPr lang="en-GB" b="1" dirty="0">
                <a:solidFill>
                  <a:srgbClr val="FFC000"/>
                </a:solidFill>
                <a:latin typeface="+mn-lt"/>
              </a:rPr>
              <a:t>Descriptive statistics of IMDB Score</a:t>
            </a:r>
            <a:endParaRPr lang="en-IN" b="1" dirty="0">
              <a:solidFill>
                <a:srgbClr val="FFC000"/>
              </a:solidFill>
              <a:latin typeface="+mn-lt"/>
            </a:endParaRPr>
          </a:p>
        </p:txBody>
      </p:sp>
      <p:pic>
        <p:nvPicPr>
          <p:cNvPr id="4" name="Picture 3">
            <a:extLst>
              <a:ext uri="{FF2B5EF4-FFF2-40B4-BE49-F238E27FC236}">
                <a16:creationId xmlns:a16="http://schemas.microsoft.com/office/drawing/2014/main" id="{DC7EF6AA-990B-A575-94A5-533EA4CE610E}"/>
              </a:ext>
            </a:extLst>
          </p:cNvPr>
          <p:cNvPicPr>
            <a:picLocks noChangeAspect="1"/>
          </p:cNvPicPr>
          <p:nvPr/>
        </p:nvPicPr>
        <p:blipFill>
          <a:blip r:embed="rId2"/>
          <a:stretch>
            <a:fillRect/>
          </a:stretch>
        </p:blipFill>
        <p:spPr>
          <a:xfrm>
            <a:off x="8157515" y="3563620"/>
            <a:ext cx="3046222" cy="2670032"/>
          </a:xfrm>
          <a:prstGeom prst="rect">
            <a:avLst/>
          </a:prstGeom>
        </p:spPr>
      </p:pic>
      <p:graphicFrame>
        <p:nvGraphicFramePr>
          <p:cNvPr id="5" name="Chart 4">
            <a:extLst>
              <a:ext uri="{FF2B5EF4-FFF2-40B4-BE49-F238E27FC236}">
                <a16:creationId xmlns:a16="http://schemas.microsoft.com/office/drawing/2014/main" id="{42633B8F-B96C-7A72-2CF2-3DB66DA33835}"/>
              </a:ext>
            </a:extLst>
          </p:cNvPr>
          <p:cNvGraphicFramePr>
            <a:graphicFrameLocks/>
          </p:cNvGraphicFramePr>
          <p:nvPr>
            <p:extLst>
              <p:ext uri="{D42A27DB-BD31-4B8C-83A1-F6EECF244321}">
                <p14:modId xmlns:p14="http://schemas.microsoft.com/office/powerpoint/2010/main" val="94236993"/>
              </p:ext>
            </p:extLst>
          </p:nvPr>
        </p:nvGraphicFramePr>
        <p:xfrm>
          <a:off x="446752" y="3127435"/>
          <a:ext cx="4991100" cy="3315929"/>
        </p:xfrm>
        <a:graphic>
          <a:graphicData uri="http://schemas.openxmlformats.org/drawingml/2006/chart">
            <c:chart xmlns:c="http://schemas.openxmlformats.org/drawingml/2006/chart" xmlns:r="http://schemas.openxmlformats.org/officeDocument/2006/relationships" r:id="rId3"/>
          </a:graphicData>
        </a:graphic>
      </p:graphicFrame>
      <p:pic>
        <p:nvPicPr>
          <p:cNvPr id="7" name="Picture 6">
            <a:extLst>
              <a:ext uri="{FF2B5EF4-FFF2-40B4-BE49-F238E27FC236}">
                <a16:creationId xmlns:a16="http://schemas.microsoft.com/office/drawing/2014/main" id="{15B7BEB6-4914-B322-8708-5C40E70F2591}"/>
              </a:ext>
            </a:extLst>
          </p:cNvPr>
          <p:cNvPicPr>
            <a:picLocks noChangeAspect="1"/>
          </p:cNvPicPr>
          <p:nvPr/>
        </p:nvPicPr>
        <p:blipFill>
          <a:blip r:embed="rId4"/>
          <a:stretch>
            <a:fillRect/>
          </a:stretch>
        </p:blipFill>
        <p:spPr>
          <a:xfrm>
            <a:off x="6556327" y="530940"/>
            <a:ext cx="3732233" cy="2434531"/>
          </a:xfrm>
          <a:prstGeom prst="rect">
            <a:avLst/>
          </a:prstGeom>
        </p:spPr>
      </p:pic>
      <p:sp>
        <p:nvSpPr>
          <p:cNvPr id="9" name="TextBox 8">
            <a:extLst>
              <a:ext uri="{FF2B5EF4-FFF2-40B4-BE49-F238E27FC236}">
                <a16:creationId xmlns:a16="http://schemas.microsoft.com/office/drawing/2014/main" id="{0FF910D5-F670-21ED-79A9-DEBE801A6377}"/>
              </a:ext>
            </a:extLst>
          </p:cNvPr>
          <p:cNvSpPr txBox="1"/>
          <p:nvPr/>
        </p:nvSpPr>
        <p:spPr>
          <a:xfrm>
            <a:off x="5742039" y="4323734"/>
            <a:ext cx="2143432" cy="461665"/>
          </a:xfrm>
          <a:prstGeom prst="rect">
            <a:avLst/>
          </a:prstGeom>
          <a:noFill/>
        </p:spPr>
        <p:txBody>
          <a:bodyPr wrap="square">
            <a:spAutoFit/>
          </a:bodyPr>
          <a:lstStyle/>
          <a:p>
            <a:r>
              <a:rPr lang="en-GB" sz="2400" b="1" dirty="0">
                <a:solidFill>
                  <a:srgbClr val="FFC000"/>
                </a:solidFill>
              </a:rPr>
              <a:t>Top 10 Genres</a:t>
            </a:r>
            <a:endParaRPr lang="en-IN" sz="2400" dirty="0"/>
          </a:p>
        </p:txBody>
      </p:sp>
    </p:spTree>
    <p:extLst>
      <p:ext uri="{BB962C8B-B14F-4D97-AF65-F5344CB8AC3E}">
        <p14:creationId xmlns:p14="http://schemas.microsoft.com/office/powerpoint/2010/main" val="2574531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FB0E0-E204-063B-C0DA-CFA0BF343E85}"/>
              </a:ext>
            </a:extLst>
          </p:cNvPr>
          <p:cNvSpPr>
            <a:spLocks noGrp="1"/>
          </p:cNvSpPr>
          <p:nvPr>
            <p:ph type="title"/>
          </p:nvPr>
        </p:nvSpPr>
        <p:spPr>
          <a:xfrm>
            <a:off x="685801" y="453822"/>
            <a:ext cx="6929753" cy="761690"/>
          </a:xfrm>
        </p:spPr>
        <p:txBody>
          <a:bodyPr>
            <a:noAutofit/>
          </a:bodyPr>
          <a:lstStyle/>
          <a:p>
            <a:r>
              <a:rPr lang="en-IN" sz="4400" b="1" i="0" dirty="0">
                <a:solidFill>
                  <a:srgbClr val="FFC000"/>
                </a:solidFill>
                <a:effectLst/>
                <a:latin typeface="+mn-lt"/>
              </a:rPr>
              <a:t>Movie Duration Analysis:</a:t>
            </a:r>
            <a:endParaRPr lang="en-IN" sz="4400" dirty="0">
              <a:solidFill>
                <a:srgbClr val="FFC000"/>
              </a:solidFill>
              <a:latin typeface="+mn-lt"/>
            </a:endParaRPr>
          </a:p>
        </p:txBody>
      </p:sp>
      <p:sp>
        <p:nvSpPr>
          <p:cNvPr id="4" name="TextBox 3">
            <a:extLst>
              <a:ext uri="{FF2B5EF4-FFF2-40B4-BE49-F238E27FC236}">
                <a16:creationId xmlns:a16="http://schemas.microsoft.com/office/drawing/2014/main" id="{7EE024A3-D691-6900-20B1-813EA53F86E2}"/>
              </a:ext>
            </a:extLst>
          </p:cNvPr>
          <p:cNvSpPr txBox="1"/>
          <p:nvPr/>
        </p:nvSpPr>
        <p:spPr>
          <a:xfrm>
            <a:off x="685801" y="1230042"/>
            <a:ext cx="6096000" cy="830997"/>
          </a:xfrm>
          <a:prstGeom prst="rect">
            <a:avLst/>
          </a:prstGeom>
          <a:noFill/>
        </p:spPr>
        <p:txBody>
          <a:bodyPr wrap="square">
            <a:spAutoFit/>
          </a:bodyPr>
          <a:lstStyle/>
          <a:p>
            <a:r>
              <a:rPr lang="en-GB" sz="2400" b="0" i="0" dirty="0" err="1">
                <a:effectLst/>
              </a:rPr>
              <a:t>Analyze</a:t>
            </a:r>
            <a:r>
              <a:rPr lang="en-GB" sz="2400" b="0" i="0" dirty="0">
                <a:effectLst/>
              </a:rPr>
              <a:t> the distribution of movie durations and its impact on the IMDB score.</a:t>
            </a:r>
            <a:endParaRPr lang="en-IN" sz="2400" dirty="0"/>
          </a:p>
        </p:txBody>
      </p:sp>
      <p:sp>
        <p:nvSpPr>
          <p:cNvPr id="6" name="TextBox 5">
            <a:extLst>
              <a:ext uri="{FF2B5EF4-FFF2-40B4-BE49-F238E27FC236}">
                <a16:creationId xmlns:a16="http://schemas.microsoft.com/office/drawing/2014/main" id="{EED766E3-633A-3F9A-2847-6E7D76B647FE}"/>
              </a:ext>
            </a:extLst>
          </p:cNvPr>
          <p:cNvSpPr txBox="1"/>
          <p:nvPr/>
        </p:nvSpPr>
        <p:spPr>
          <a:xfrm>
            <a:off x="685801" y="2143876"/>
            <a:ext cx="6096000" cy="1200329"/>
          </a:xfrm>
          <a:prstGeom prst="rect">
            <a:avLst/>
          </a:prstGeom>
          <a:noFill/>
        </p:spPr>
        <p:txBody>
          <a:bodyPr wrap="square">
            <a:spAutoFit/>
          </a:bodyPr>
          <a:lstStyle/>
          <a:p>
            <a:pPr algn="l"/>
            <a:r>
              <a:rPr lang="en-GB" sz="2400" b="1" i="0" dirty="0">
                <a:solidFill>
                  <a:srgbClr val="FFC000"/>
                </a:solidFill>
                <a:effectLst/>
              </a:rPr>
              <a:t>Task: </a:t>
            </a:r>
            <a:r>
              <a:rPr lang="en-GB" sz="2400" b="0" i="0" dirty="0" err="1">
                <a:effectLst/>
              </a:rPr>
              <a:t>Analyze</a:t>
            </a:r>
            <a:r>
              <a:rPr lang="en-GB" sz="2400" b="0" i="0" dirty="0">
                <a:effectLst/>
              </a:rPr>
              <a:t> the distribution of movie durations and identify the relationship between movie duration and IMDB score.</a:t>
            </a:r>
          </a:p>
        </p:txBody>
      </p:sp>
      <p:pic>
        <p:nvPicPr>
          <p:cNvPr id="8" name="Picture 7">
            <a:extLst>
              <a:ext uri="{FF2B5EF4-FFF2-40B4-BE49-F238E27FC236}">
                <a16:creationId xmlns:a16="http://schemas.microsoft.com/office/drawing/2014/main" id="{BBB74F2E-2A24-7FAE-E8B8-2F5FD9220FC7}"/>
              </a:ext>
            </a:extLst>
          </p:cNvPr>
          <p:cNvPicPr>
            <a:picLocks noChangeAspect="1"/>
          </p:cNvPicPr>
          <p:nvPr/>
        </p:nvPicPr>
        <p:blipFill>
          <a:blip r:embed="rId2"/>
          <a:stretch>
            <a:fillRect/>
          </a:stretch>
        </p:blipFill>
        <p:spPr>
          <a:xfrm>
            <a:off x="7758430" y="1650414"/>
            <a:ext cx="4012600" cy="1437085"/>
          </a:xfrm>
          <a:prstGeom prst="rect">
            <a:avLst/>
          </a:prstGeom>
        </p:spPr>
      </p:pic>
      <p:pic>
        <p:nvPicPr>
          <p:cNvPr id="9" name="Picture 8">
            <a:extLst>
              <a:ext uri="{FF2B5EF4-FFF2-40B4-BE49-F238E27FC236}">
                <a16:creationId xmlns:a16="http://schemas.microsoft.com/office/drawing/2014/main" id="{012FF8C2-84E8-8209-CFCB-B1D790D470C2}"/>
              </a:ext>
            </a:extLst>
          </p:cNvPr>
          <p:cNvPicPr>
            <a:picLocks noChangeAspect="1"/>
          </p:cNvPicPr>
          <p:nvPr/>
        </p:nvPicPr>
        <p:blipFill>
          <a:blip r:embed="rId3"/>
          <a:stretch>
            <a:fillRect/>
          </a:stretch>
        </p:blipFill>
        <p:spPr>
          <a:xfrm>
            <a:off x="2977977" y="3627626"/>
            <a:ext cx="6786753" cy="2944623"/>
          </a:xfrm>
          <a:prstGeom prst="rect">
            <a:avLst/>
          </a:prstGeom>
        </p:spPr>
      </p:pic>
    </p:spTree>
    <p:extLst>
      <p:ext uri="{BB962C8B-B14F-4D97-AF65-F5344CB8AC3E}">
        <p14:creationId xmlns:p14="http://schemas.microsoft.com/office/powerpoint/2010/main" val="2352669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2E100-0109-0EDA-390E-3569B579E92A}"/>
              </a:ext>
            </a:extLst>
          </p:cNvPr>
          <p:cNvSpPr>
            <a:spLocks noGrp="1"/>
          </p:cNvSpPr>
          <p:nvPr>
            <p:ph type="title"/>
          </p:nvPr>
        </p:nvSpPr>
        <p:spPr>
          <a:xfrm>
            <a:off x="685802" y="609600"/>
            <a:ext cx="5819774" cy="904875"/>
          </a:xfrm>
        </p:spPr>
        <p:txBody>
          <a:bodyPr>
            <a:normAutofit/>
          </a:bodyPr>
          <a:lstStyle/>
          <a:p>
            <a:r>
              <a:rPr lang="en-IN" sz="4400" b="1" i="0" dirty="0">
                <a:solidFill>
                  <a:srgbClr val="FFC000"/>
                </a:solidFill>
                <a:effectLst/>
                <a:latin typeface="+mn-lt"/>
              </a:rPr>
              <a:t>Language Analysis:</a:t>
            </a:r>
            <a:endParaRPr lang="en-IN" sz="4400" dirty="0">
              <a:solidFill>
                <a:srgbClr val="FFC000"/>
              </a:solidFill>
              <a:latin typeface="+mn-lt"/>
            </a:endParaRPr>
          </a:p>
        </p:txBody>
      </p:sp>
      <p:sp>
        <p:nvSpPr>
          <p:cNvPr id="4" name="TextBox 3">
            <a:extLst>
              <a:ext uri="{FF2B5EF4-FFF2-40B4-BE49-F238E27FC236}">
                <a16:creationId xmlns:a16="http://schemas.microsoft.com/office/drawing/2014/main" id="{BB7DCCDC-6CC1-4155-0BF9-6722BD38AC72}"/>
              </a:ext>
            </a:extLst>
          </p:cNvPr>
          <p:cNvSpPr txBox="1"/>
          <p:nvPr/>
        </p:nvSpPr>
        <p:spPr>
          <a:xfrm>
            <a:off x="685801" y="1742701"/>
            <a:ext cx="6096000" cy="707886"/>
          </a:xfrm>
          <a:prstGeom prst="rect">
            <a:avLst/>
          </a:prstGeom>
          <a:noFill/>
        </p:spPr>
        <p:txBody>
          <a:bodyPr wrap="square">
            <a:spAutoFit/>
          </a:bodyPr>
          <a:lstStyle/>
          <a:p>
            <a:r>
              <a:rPr lang="en-GB" sz="2000" b="0" i="0" dirty="0">
                <a:effectLst/>
              </a:rPr>
              <a:t>Situation: Examine the distribution of movies based on their language.</a:t>
            </a:r>
            <a:endParaRPr lang="en-IN" sz="2000" dirty="0"/>
          </a:p>
        </p:txBody>
      </p:sp>
      <p:sp>
        <p:nvSpPr>
          <p:cNvPr id="6" name="TextBox 5">
            <a:extLst>
              <a:ext uri="{FF2B5EF4-FFF2-40B4-BE49-F238E27FC236}">
                <a16:creationId xmlns:a16="http://schemas.microsoft.com/office/drawing/2014/main" id="{7FB5101B-B35B-E071-CDFA-203896E64770}"/>
              </a:ext>
            </a:extLst>
          </p:cNvPr>
          <p:cNvSpPr txBox="1"/>
          <p:nvPr/>
        </p:nvSpPr>
        <p:spPr>
          <a:xfrm>
            <a:off x="685801" y="2737303"/>
            <a:ext cx="6096000" cy="1015663"/>
          </a:xfrm>
          <a:prstGeom prst="rect">
            <a:avLst/>
          </a:prstGeom>
          <a:noFill/>
        </p:spPr>
        <p:txBody>
          <a:bodyPr wrap="square">
            <a:spAutoFit/>
          </a:bodyPr>
          <a:lstStyle/>
          <a:p>
            <a:pPr algn="l"/>
            <a:r>
              <a:rPr lang="en-GB" sz="2000" b="1" i="0" dirty="0">
                <a:solidFill>
                  <a:srgbClr val="FFC000"/>
                </a:solidFill>
                <a:effectLst/>
              </a:rPr>
              <a:t>Task: </a:t>
            </a:r>
            <a:r>
              <a:rPr lang="en-GB" sz="2000" b="0" i="0" dirty="0">
                <a:effectLst/>
              </a:rPr>
              <a:t>Determine the most common languages used in movies and </a:t>
            </a:r>
            <a:r>
              <a:rPr lang="en-GB" sz="2000" b="0" i="0" dirty="0" err="1">
                <a:effectLst/>
              </a:rPr>
              <a:t>analyze</a:t>
            </a:r>
            <a:r>
              <a:rPr lang="en-GB" sz="2000" b="0" i="0" dirty="0">
                <a:effectLst/>
              </a:rPr>
              <a:t> their impact on the IMDB score using descriptive statistics.</a:t>
            </a:r>
          </a:p>
        </p:txBody>
      </p:sp>
      <p:pic>
        <p:nvPicPr>
          <p:cNvPr id="8" name="Picture 7">
            <a:extLst>
              <a:ext uri="{FF2B5EF4-FFF2-40B4-BE49-F238E27FC236}">
                <a16:creationId xmlns:a16="http://schemas.microsoft.com/office/drawing/2014/main" id="{9D15413A-8154-DEBC-FEE8-3B709E7631C8}"/>
              </a:ext>
            </a:extLst>
          </p:cNvPr>
          <p:cNvPicPr>
            <a:picLocks noChangeAspect="1"/>
          </p:cNvPicPr>
          <p:nvPr/>
        </p:nvPicPr>
        <p:blipFill>
          <a:blip r:embed="rId2"/>
          <a:stretch>
            <a:fillRect/>
          </a:stretch>
        </p:blipFill>
        <p:spPr>
          <a:xfrm>
            <a:off x="10115999" y="342596"/>
            <a:ext cx="1723576" cy="6172807"/>
          </a:xfrm>
          <a:prstGeom prst="rect">
            <a:avLst/>
          </a:prstGeom>
        </p:spPr>
      </p:pic>
      <p:pic>
        <p:nvPicPr>
          <p:cNvPr id="10" name="Picture 9">
            <a:extLst>
              <a:ext uri="{FF2B5EF4-FFF2-40B4-BE49-F238E27FC236}">
                <a16:creationId xmlns:a16="http://schemas.microsoft.com/office/drawing/2014/main" id="{1BC35FEC-4A08-CF56-D7AE-7CF5DFD4028B}"/>
              </a:ext>
            </a:extLst>
          </p:cNvPr>
          <p:cNvPicPr>
            <a:picLocks noChangeAspect="1"/>
          </p:cNvPicPr>
          <p:nvPr/>
        </p:nvPicPr>
        <p:blipFill>
          <a:blip r:embed="rId3"/>
          <a:stretch>
            <a:fillRect/>
          </a:stretch>
        </p:blipFill>
        <p:spPr>
          <a:xfrm>
            <a:off x="847725" y="4430737"/>
            <a:ext cx="3472723" cy="1103287"/>
          </a:xfrm>
          <a:prstGeom prst="rect">
            <a:avLst/>
          </a:prstGeom>
        </p:spPr>
      </p:pic>
      <p:graphicFrame>
        <p:nvGraphicFramePr>
          <p:cNvPr id="12" name="Chart 11">
            <a:extLst>
              <a:ext uri="{FF2B5EF4-FFF2-40B4-BE49-F238E27FC236}">
                <a16:creationId xmlns:a16="http://schemas.microsoft.com/office/drawing/2014/main" id="{8CB8E0C9-2B97-2D3B-E84A-68A22DEA0FFE}"/>
              </a:ext>
            </a:extLst>
          </p:cNvPr>
          <p:cNvGraphicFramePr>
            <a:graphicFrameLocks/>
          </p:cNvGraphicFramePr>
          <p:nvPr>
            <p:extLst>
              <p:ext uri="{D42A27DB-BD31-4B8C-83A1-F6EECF244321}">
                <p14:modId xmlns:p14="http://schemas.microsoft.com/office/powerpoint/2010/main" val="2198416684"/>
              </p:ext>
            </p:extLst>
          </p:nvPr>
        </p:nvGraphicFramePr>
        <p:xfrm>
          <a:off x="4739129" y="3677069"/>
          <a:ext cx="4983878" cy="283833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39074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822C38-2D0F-DFF3-273F-8BC0B3C602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BADD2F-131E-A4F5-0B2D-08061CCF6F49}"/>
              </a:ext>
            </a:extLst>
          </p:cNvPr>
          <p:cNvSpPr>
            <a:spLocks noGrp="1"/>
          </p:cNvSpPr>
          <p:nvPr>
            <p:ph type="title"/>
          </p:nvPr>
        </p:nvSpPr>
        <p:spPr>
          <a:xfrm>
            <a:off x="685802" y="609600"/>
            <a:ext cx="5819774" cy="904875"/>
          </a:xfrm>
        </p:spPr>
        <p:txBody>
          <a:bodyPr>
            <a:normAutofit/>
          </a:bodyPr>
          <a:lstStyle/>
          <a:p>
            <a:r>
              <a:rPr lang="en-IN" sz="4400" b="1" i="0" dirty="0">
                <a:solidFill>
                  <a:srgbClr val="FFC000"/>
                </a:solidFill>
                <a:effectLst/>
                <a:latin typeface="+mn-lt"/>
              </a:rPr>
              <a:t>Director Analysis:</a:t>
            </a:r>
            <a:endParaRPr lang="en-IN" sz="4400" dirty="0">
              <a:solidFill>
                <a:srgbClr val="FFC000"/>
              </a:solidFill>
              <a:latin typeface="+mn-lt"/>
            </a:endParaRPr>
          </a:p>
        </p:txBody>
      </p:sp>
      <p:sp>
        <p:nvSpPr>
          <p:cNvPr id="4" name="TextBox 3">
            <a:extLst>
              <a:ext uri="{FF2B5EF4-FFF2-40B4-BE49-F238E27FC236}">
                <a16:creationId xmlns:a16="http://schemas.microsoft.com/office/drawing/2014/main" id="{AC648D8E-C247-137B-2FCB-60813047C854}"/>
              </a:ext>
            </a:extLst>
          </p:cNvPr>
          <p:cNvSpPr txBox="1"/>
          <p:nvPr/>
        </p:nvSpPr>
        <p:spPr>
          <a:xfrm>
            <a:off x="775503" y="1416666"/>
            <a:ext cx="6096000" cy="400110"/>
          </a:xfrm>
          <a:prstGeom prst="rect">
            <a:avLst/>
          </a:prstGeom>
          <a:noFill/>
        </p:spPr>
        <p:txBody>
          <a:bodyPr wrap="square">
            <a:spAutoFit/>
          </a:bodyPr>
          <a:lstStyle/>
          <a:p>
            <a:r>
              <a:rPr lang="en-GB" sz="2000" b="0" i="0" dirty="0">
                <a:effectLst/>
              </a:rPr>
              <a:t>Influence of directors on movie ratings.</a:t>
            </a:r>
            <a:endParaRPr lang="en-IN" sz="2000" dirty="0"/>
          </a:p>
        </p:txBody>
      </p:sp>
      <p:sp>
        <p:nvSpPr>
          <p:cNvPr id="6" name="TextBox 5">
            <a:extLst>
              <a:ext uri="{FF2B5EF4-FFF2-40B4-BE49-F238E27FC236}">
                <a16:creationId xmlns:a16="http://schemas.microsoft.com/office/drawing/2014/main" id="{AC124E9C-D5AD-20A4-AF87-FFEA48F606CB}"/>
              </a:ext>
            </a:extLst>
          </p:cNvPr>
          <p:cNvSpPr txBox="1"/>
          <p:nvPr/>
        </p:nvSpPr>
        <p:spPr>
          <a:xfrm>
            <a:off x="775503" y="2119078"/>
            <a:ext cx="6096000" cy="1015663"/>
          </a:xfrm>
          <a:prstGeom prst="rect">
            <a:avLst/>
          </a:prstGeom>
          <a:noFill/>
        </p:spPr>
        <p:txBody>
          <a:bodyPr wrap="square">
            <a:spAutoFit/>
          </a:bodyPr>
          <a:lstStyle/>
          <a:p>
            <a:pPr algn="l"/>
            <a:r>
              <a:rPr lang="en-GB" sz="2000" b="1" i="0" dirty="0">
                <a:solidFill>
                  <a:srgbClr val="FFC000"/>
                </a:solidFill>
                <a:effectLst/>
              </a:rPr>
              <a:t>Task:</a:t>
            </a:r>
            <a:r>
              <a:rPr lang="en-GB" sz="2000" i="0" dirty="0">
                <a:solidFill>
                  <a:srgbClr val="FFC000"/>
                </a:solidFill>
                <a:effectLst/>
              </a:rPr>
              <a:t> </a:t>
            </a:r>
            <a:r>
              <a:rPr lang="en-GB" sz="2000" i="0" dirty="0">
                <a:effectLst/>
              </a:rPr>
              <a:t>Identify the top directors based on their average IMDB score and </a:t>
            </a:r>
            <a:r>
              <a:rPr lang="en-GB" sz="2000" i="0" dirty="0" err="1">
                <a:effectLst/>
              </a:rPr>
              <a:t>analyze</a:t>
            </a:r>
            <a:r>
              <a:rPr lang="en-GB" sz="2000" i="0" dirty="0">
                <a:effectLst/>
              </a:rPr>
              <a:t> their contribution to the success of movies using percentile calculations.</a:t>
            </a:r>
          </a:p>
        </p:txBody>
      </p:sp>
      <p:pic>
        <p:nvPicPr>
          <p:cNvPr id="5" name="Picture 4">
            <a:extLst>
              <a:ext uri="{FF2B5EF4-FFF2-40B4-BE49-F238E27FC236}">
                <a16:creationId xmlns:a16="http://schemas.microsoft.com/office/drawing/2014/main" id="{B71CFF7D-AE1F-7785-2F19-45BF0A68DA35}"/>
              </a:ext>
            </a:extLst>
          </p:cNvPr>
          <p:cNvPicPr>
            <a:picLocks noChangeAspect="1"/>
          </p:cNvPicPr>
          <p:nvPr/>
        </p:nvPicPr>
        <p:blipFill>
          <a:blip r:embed="rId2"/>
          <a:stretch>
            <a:fillRect/>
          </a:stretch>
        </p:blipFill>
        <p:spPr>
          <a:xfrm>
            <a:off x="7584170" y="2308774"/>
            <a:ext cx="3832327" cy="3463376"/>
          </a:xfrm>
          <a:prstGeom prst="rect">
            <a:avLst/>
          </a:prstGeom>
        </p:spPr>
      </p:pic>
      <p:pic>
        <p:nvPicPr>
          <p:cNvPr id="9" name="Picture 8">
            <a:extLst>
              <a:ext uri="{FF2B5EF4-FFF2-40B4-BE49-F238E27FC236}">
                <a16:creationId xmlns:a16="http://schemas.microsoft.com/office/drawing/2014/main" id="{3F8A24C0-019C-74D7-E6B5-4EB4380B19BA}"/>
              </a:ext>
            </a:extLst>
          </p:cNvPr>
          <p:cNvPicPr>
            <a:picLocks noChangeAspect="1"/>
          </p:cNvPicPr>
          <p:nvPr/>
        </p:nvPicPr>
        <p:blipFill>
          <a:blip r:embed="rId3"/>
          <a:stretch>
            <a:fillRect/>
          </a:stretch>
        </p:blipFill>
        <p:spPr>
          <a:xfrm>
            <a:off x="904875" y="3794462"/>
            <a:ext cx="4486275" cy="806705"/>
          </a:xfrm>
          <a:prstGeom prst="rect">
            <a:avLst/>
          </a:prstGeom>
        </p:spPr>
      </p:pic>
    </p:spTree>
    <p:extLst>
      <p:ext uri="{BB962C8B-B14F-4D97-AF65-F5344CB8AC3E}">
        <p14:creationId xmlns:p14="http://schemas.microsoft.com/office/powerpoint/2010/main" val="6967429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124</TotalTime>
  <Words>635</Words>
  <Application>Microsoft Office PowerPoint</Application>
  <PresentationFormat>Widescreen</PresentationFormat>
  <Paragraphs>41</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Manrope</vt:lpstr>
      <vt:lpstr>Celestial</vt:lpstr>
      <vt:lpstr>IMDB Movie Analysis</vt:lpstr>
      <vt:lpstr>Description</vt:lpstr>
      <vt:lpstr>Approach</vt:lpstr>
      <vt:lpstr>Tech-Stack Used</vt:lpstr>
      <vt:lpstr>Data Analytics Tasks:</vt:lpstr>
      <vt:lpstr>Descriptive statistics of IMDB Score</vt:lpstr>
      <vt:lpstr>Movie Duration Analysis:</vt:lpstr>
      <vt:lpstr>Language Analysis:</vt:lpstr>
      <vt:lpstr>Director Analysis:</vt:lpstr>
      <vt:lpstr>Budget Analysis: </vt:lpstr>
      <vt:lpstr>Insights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Anindya Das</dc:creator>
  <cp:lastModifiedBy>Anindya Das</cp:lastModifiedBy>
  <cp:revision>1</cp:revision>
  <dcterms:created xsi:type="dcterms:W3CDTF">2025-03-04T06:45:48Z</dcterms:created>
  <dcterms:modified xsi:type="dcterms:W3CDTF">2025-03-04T08:50:23Z</dcterms:modified>
</cp:coreProperties>
</file>

<file path=docProps/thumbnail.jpeg>
</file>